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71" r:id="rId5"/>
    <p:sldId id="272" r:id="rId6"/>
    <p:sldId id="266" r:id="rId7"/>
    <p:sldId id="273" r:id="rId8"/>
    <p:sldId id="264" r:id="rId9"/>
    <p:sldId id="268" r:id="rId10"/>
    <p:sldId id="265" r:id="rId11"/>
    <p:sldId id="274" r:id="rId12"/>
    <p:sldId id="275" r:id="rId13"/>
    <p:sldId id="277" r:id="rId14"/>
    <p:sldId id="278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3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8A577C52-395F-46CA-B815-0992B91829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851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34CE-F828-47DC-B861-21154224A94F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DF43F-A6AA-456E-9C72-3348D3A24F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71546"/>
            <a:ext cx="7772400" cy="2214578"/>
          </a:xfrm>
        </p:spPr>
        <p:txBody>
          <a:bodyPr>
            <a:prstTxWarp prst="textChevronInverted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Что такое разложение на множители и зачем оно нужно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2QQY56CACQFKOCCAUQX8ADCAZIO076CA3AE5JQCA23GGSHCAJZUNZ9CAWKYFAZCA1SD4Y1CAQAULXXCAE30U0RCAUFP1Q8CALBJIKPCAYNVWE6CAF1VU8OCA4DXL7MCAQGGQ9TCAHH9XFACA3ROFWSCAQRB83Y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29388" y="4000504"/>
            <a:ext cx="2200280" cy="1833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разложение на множители и зачем оно нужно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14420"/>
          </a:xfrm>
        </p:spPr>
        <p:txBody>
          <a:bodyPr/>
          <a:lstStyle/>
          <a:p>
            <a:pPr algn="ctr"/>
            <a:r>
              <a:rPr lang="ru-RU" b="1" dirty="0" smtClean="0"/>
              <a:t>Разложение на множители используется для:</a:t>
            </a:r>
            <a:endParaRPr lang="ru-RU" b="1" dirty="0"/>
          </a:p>
        </p:txBody>
      </p:sp>
      <p:sp>
        <p:nvSpPr>
          <p:cNvPr id="5" name="Стрелка вниз 4"/>
          <p:cNvSpPr/>
          <p:nvPr/>
        </p:nvSpPr>
        <p:spPr>
          <a:xfrm rot="2084240">
            <a:off x="3363891" y="2495773"/>
            <a:ext cx="642942" cy="13047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497208">
            <a:off x="5245535" y="2495182"/>
            <a:ext cx="642942" cy="13047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714348" y="3786190"/>
            <a:ext cx="3071834" cy="1114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ru-RU" sz="3200" b="1" dirty="0" err="1" smtClean="0"/>
              <a:t>р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ешения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уравнений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429256" y="3857628"/>
            <a:ext cx="3429024" cy="16430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ru-RU" sz="3200" b="1" dirty="0" smtClean="0"/>
              <a:t>преобразования числовых и буквенных выражений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Самостоятельно решите</a:t>
            </a:r>
            <a:br>
              <a:rPr lang="ru-RU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по вариантам: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1872208"/>
          </a:xfrm>
        </p:spPr>
        <p:txBody>
          <a:bodyPr/>
          <a:lstStyle/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1 вариант        2 вариант</a:t>
            </a:r>
          </a:p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№ 30.9(в)         № 30.9(г)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34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368151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1 вариант        2 вариант</a:t>
            </a:r>
            <a:b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№ 30.9(в)         № 30.9(г)</a:t>
            </a:r>
            <a:endParaRPr lang="ru-RU" sz="3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3816424"/>
          </a:xfrm>
        </p:spPr>
        <p:txBody>
          <a:bodyPr>
            <a:normAutofit lnSpcReduction="10000"/>
          </a:bodyPr>
          <a:lstStyle/>
          <a:p>
            <a:r>
              <a:rPr lang="en-US" sz="4400" dirty="0" smtClean="0">
                <a:solidFill>
                  <a:prstClr val="black"/>
                </a:solidFill>
              </a:rPr>
              <a:t>z</a:t>
            </a:r>
            <a:r>
              <a:rPr lang="ru-RU" sz="4400" baseline="30000" dirty="0" smtClean="0">
                <a:solidFill>
                  <a:prstClr val="black"/>
                </a:solidFill>
              </a:rPr>
              <a:t>2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– </a:t>
            </a:r>
            <a:r>
              <a:rPr lang="en-US" sz="4400" dirty="0" smtClean="0">
                <a:solidFill>
                  <a:prstClr val="black"/>
                </a:solidFill>
              </a:rPr>
              <a:t>36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= </a:t>
            </a:r>
            <a:r>
              <a:rPr lang="ru-RU" sz="4400" dirty="0" smtClean="0">
                <a:solidFill>
                  <a:prstClr val="black"/>
                </a:solidFill>
              </a:rPr>
              <a:t>0</a:t>
            </a:r>
            <a:r>
              <a:rPr lang="en-US" sz="4400" dirty="0" smtClean="0">
                <a:solidFill>
                  <a:prstClr val="black"/>
                </a:solidFill>
              </a:rPr>
              <a:t>                t</a:t>
            </a:r>
            <a:r>
              <a:rPr lang="ru-RU" sz="4400" baseline="30000" dirty="0" smtClean="0">
                <a:solidFill>
                  <a:prstClr val="black"/>
                </a:solidFill>
              </a:rPr>
              <a:t>2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– </a:t>
            </a:r>
            <a:r>
              <a:rPr lang="en-US" sz="4400" dirty="0" smtClean="0">
                <a:solidFill>
                  <a:prstClr val="black"/>
                </a:solidFill>
              </a:rPr>
              <a:t>100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= 0</a:t>
            </a:r>
            <a:r>
              <a:rPr lang="en-US" sz="4400" dirty="0" smtClean="0">
                <a:solidFill>
                  <a:prstClr val="black"/>
                </a:solidFill>
              </a:rPr>
              <a:t> </a:t>
            </a:r>
            <a:endParaRPr lang="ru-RU" sz="4000" dirty="0" smtClean="0">
              <a:solidFill>
                <a:prstClr val="black"/>
              </a:solidFill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r>
              <a:rPr lang="en-US" sz="4400" dirty="0" smtClean="0">
                <a:solidFill>
                  <a:prstClr val="black"/>
                </a:solidFill>
              </a:rPr>
              <a:t>(z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– </a:t>
            </a:r>
            <a:r>
              <a:rPr lang="en-US" sz="4400" dirty="0" smtClean="0">
                <a:solidFill>
                  <a:prstClr val="black"/>
                </a:solidFill>
              </a:rPr>
              <a:t>6)(</a:t>
            </a:r>
            <a:r>
              <a:rPr lang="en-US" sz="4400" dirty="0">
                <a:solidFill>
                  <a:prstClr val="black"/>
                </a:solidFill>
              </a:rPr>
              <a:t>z</a:t>
            </a:r>
            <a:r>
              <a:rPr lang="ru-RU" sz="4400" dirty="0">
                <a:solidFill>
                  <a:prstClr val="black"/>
                </a:solidFill>
              </a:rPr>
              <a:t> </a:t>
            </a:r>
            <a:r>
              <a:rPr lang="en-US" sz="4400" dirty="0" smtClean="0">
                <a:solidFill>
                  <a:prstClr val="black"/>
                </a:solidFill>
              </a:rPr>
              <a:t>+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en-US" sz="4400" dirty="0" smtClean="0">
                <a:solidFill>
                  <a:prstClr val="black"/>
                </a:solidFill>
              </a:rPr>
              <a:t>6)=0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       (</a:t>
            </a:r>
            <a:r>
              <a:rPr lang="en-US" sz="4400" dirty="0" smtClean="0">
                <a:solidFill>
                  <a:prstClr val="black"/>
                </a:solidFill>
              </a:rPr>
              <a:t>t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– </a:t>
            </a:r>
            <a:r>
              <a:rPr lang="en-US" sz="4400" dirty="0" smtClean="0">
                <a:solidFill>
                  <a:prstClr val="black"/>
                </a:solidFill>
              </a:rPr>
              <a:t>10)(t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en-US" sz="4400" dirty="0" smtClean="0">
                <a:solidFill>
                  <a:prstClr val="black"/>
                </a:solidFill>
              </a:rPr>
              <a:t>+ 10)=0</a:t>
            </a:r>
          </a:p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</a:t>
            </a:r>
            <a:r>
              <a:rPr lang="en-US" sz="4400" dirty="0" smtClean="0">
                <a:solidFill>
                  <a:prstClr val="black"/>
                </a:solidFill>
              </a:rPr>
              <a:t>z=6 </a:t>
            </a:r>
            <a:r>
              <a:rPr lang="ru-RU" sz="4400" dirty="0" smtClean="0">
                <a:solidFill>
                  <a:prstClr val="black"/>
                </a:solidFill>
              </a:rPr>
              <a:t>или </a:t>
            </a:r>
            <a:r>
              <a:rPr lang="en-US" sz="4400" dirty="0" smtClean="0">
                <a:solidFill>
                  <a:prstClr val="black"/>
                </a:solidFill>
              </a:rPr>
              <a:t>z</a:t>
            </a:r>
            <a:r>
              <a:rPr lang="ru-RU" sz="4400" dirty="0" smtClean="0">
                <a:solidFill>
                  <a:prstClr val="black"/>
                </a:solidFill>
              </a:rPr>
              <a:t>=-6               </a:t>
            </a:r>
            <a:r>
              <a:rPr lang="en-US" sz="4400" dirty="0" smtClean="0">
                <a:solidFill>
                  <a:prstClr val="black"/>
                </a:solidFill>
              </a:rPr>
              <a:t>t</a:t>
            </a:r>
            <a:r>
              <a:rPr lang="ru-RU" sz="4400" dirty="0" smtClean="0">
                <a:solidFill>
                  <a:prstClr val="black"/>
                </a:solidFill>
              </a:rPr>
              <a:t>=10 или</a:t>
            </a:r>
            <a:r>
              <a:rPr lang="en-US" sz="4400" dirty="0" smtClean="0">
                <a:solidFill>
                  <a:prstClr val="black"/>
                </a:solidFill>
              </a:rPr>
              <a:t> t</a:t>
            </a:r>
            <a:r>
              <a:rPr lang="ru-RU" sz="4400" dirty="0" smtClean="0">
                <a:solidFill>
                  <a:prstClr val="black"/>
                </a:solidFill>
              </a:rPr>
              <a:t>=-10</a:t>
            </a:r>
          </a:p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Ответ: </a:t>
            </a:r>
            <a:r>
              <a:rPr lang="en-US" sz="4400" dirty="0" smtClean="0">
                <a:solidFill>
                  <a:prstClr val="black"/>
                </a:solidFill>
              </a:rPr>
              <a:t>z</a:t>
            </a:r>
            <a:r>
              <a:rPr lang="ru-RU" sz="4400" dirty="0" smtClean="0">
                <a:solidFill>
                  <a:prstClr val="black"/>
                </a:solidFill>
              </a:rPr>
              <a:t>1</a:t>
            </a:r>
            <a:r>
              <a:rPr lang="en-US" sz="4400" dirty="0" smtClean="0">
                <a:solidFill>
                  <a:prstClr val="black"/>
                </a:solidFill>
              </a:rPr>
              <a:t>=6</a:t>
            </a:r>
            <a:r>
              <a:rPr lang="ru-RU" sz="4400" dirty="0" smtClean="0">
                <a:solidFill>
                  <a:prstClr val="black"/>
                </a:solidFill>
              </a:rPr>
              <a:t>,               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Ответ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:</a:t>
            </a:r>
            <a:r>
              <a:rPr lang="ru-RU" sz="4400" dirty="0">
                <a:solidFill>
                  <a:prstClr val="black"/>
                </a:solidFill>
              </a:rPr>
              <a:t> </a:t>
            </a:r>
            <a:r>
              <a:rPr lang="en-US" sz="4400" dirty="0" smtClean="0">
                <a:solidFill>
                  <a:prstClr val="black"/>
                </a:solidFill>
              </a:rPr>
              <a:t>t</a:t>
            </a:r>
            <a:r>
              <a:rPr lang="ru-RU" sz="4400" dirty="0" smtClean="0">
                <a:solidFill>
                  <a:prstClr val="black"/>
                </a:solidFill>
              </a:rPr>
              <a:t>1=10</a:t>
            </a:r>
            <a:r>
              <a:rPr lang="ru-RU" sz="4400" dirty="0">
                <a:solidFill>
                  <a:prstClr val="black"/>
                </a:solidFill>
              </a:rPr>
              <a:t>,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endParaRPr lang="ru-RU" sz="4400" dirty="0" smtClean="0">
              <a:solidFill>
                <a:prstClr val="black"/>
              </a:solidFill>
            </a:endParaRPr>
          </a:p>
          <a:p>
            <a:r>
              <a:rPr lang="en-US" sz="4400" dirty="0">
                <a:solidFill>
                  <a:prstClr val="black"/>
                </a:solidFill>
              </a:rPr>
              <a:t>z</a:t>
            </a:r>
            <a:r>
              <a:rPr lang="ru-RU" sz="4400" dirty="0">
                <a:solidFill>
                  <a:prstClr val="black"/>
                </a:solidFill>
              </a:rPr>
              <a:t>2=-</a:t>
            </a:r>
            <a:r>
              <a:rPr lang="ru-RU" sz="4400" dirty="0" smtClean="0">
                <a:solidFill>
                  <a:prstClr val="black"/>
                </a:solidFill>
              </a:rPr>
              <a:t>6.                            </a:t>
            </a:r>
            <a:r>
              <a:rPr lang="en-US" sz="4400" dirty="0" smtClean="0">
                <a:solidFill>
                  <a:prstClr val="black"/>
                </a:solidFill>
              </a:rPr>
              <a:t>t</a:t>
            </a:r>
            <a:r>
              <a:rPr lang="ru-RU" sz="4400" dirty="0" smtClean="0">
                <a:solidFill>
                  <a:prstClr val="black"/>
                </a:solidFill>
              </a:rPr>
              <a:t>2=-10.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46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dirty="0" smtClean="0"/>
              <a:t>Вычислите, не возводя в квадрат:</a:t>
            </a:r>
            <a:br>
              <a:rPr lang="ru-RU" dirty="0" smtClean="0"/>
            </a:br>
            <a:r>
              <a:rPr lang="ru-RU" dirty="0" smtClean="0"/>
              <a:t>1 вариант              2вариант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97804"/>
              </p:ext>
            </p:extLst>
          </p:nvPr>
        </p:nvGraphicFramePr>
        <p:xfrm>
          <a:off x="755576" y="1844824"/>
          <a:ext cx="7724775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Формула" r:id="rId3" imgW="1523880" imgH="419040" progId="Equation.3">
                  <p:embed/>
                </p:oleObj>
              </mc:Choice>
              <mc:Fallback>
                <p:oleObj name="Формула" r:id="rId3" imgW="1523880" imgH="419040" progId="Equation.3">
                  <p:embed/>
                  <p:pic>
                    <p:nvPicPr>
                      <p:cNvPr id="4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844824"/>
                        <a:ext cx="7724775" cy="21240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611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Проверьте решение: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294263"/>
              </p:ext>
            </p:extLst>
          </p:nvPr>
        </p:nvGraphicFramePr>
        <p:xfrm>
          <a:off x="611560" y="1052736"/>
          <a:ext cx="7969439" cy="547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Уравнение" r:id="rId3" imgW="2006280" imgH="1726920" progId="Equation.3">
                  <p:embed/>
                </p:oleObj>
              </mc:Choice>
              <mc:Fallback>
                <p:oleObj name="Уравнение" r:id="rId3" imgW="2006280" imgH="1726920" progId="Equation.3">
                  <p:embed/>
                  <p:pic>
                    <p:nvPicPr>
                      <p:cNvPr id="4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052736"/>
                        <a:ext cx="7969439" cy="54726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569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Домашнее задание:</a:t>
            </a:r>
            <a:br>
              <a:rPr lang="ru-RU" dirty="0" smtClean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7086600" cy="36004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№ </a:t>
            </a:r>
            <a:r>
              <a:rPr lang="ru-RU" sz="4800" dirty="0" smtClean="0">
                <a:solidFill>
                  <a:schemeClr val="tx1"/>
                </a:solidFill>
              </a:rPr>
              <a:t>30.11(</a:t>
            </a:r>
            <a:r>
              <a:rPr lang="ru-RU" sz="4800" dirty="0" err="1" smtClean="0">
                <a:solidFill>
                  <a:schemeClr val="tx1"/>
                </a:solidFill>
              </a:rPr>
              <a:t>б,г</a:t>
            </a:r>
            <a:r>
              <a:rPr lang="ru-RU" sz="4800" dirty="0" smtClean="0">
                <a:solidFill>
                  <a:schemeClr val="tx1"/>
                </a:solidFill>
              </a:rPr>
              <a:t>), №30.16(</a:t>
            </a:r>
            <a:r>
              <a:rPr lang="ru-RU" sz="4800" dirty="0" err="1" smtClean="0">
                <a:solidFill>
                  <a:schemeClr val="tx1"/>
                </a:solidFill>
              </a:rPr>
              <a:t>в,г</a:t>
            </a:r>
            <a:r>
              <a:rPr lang="ru-RU" sz="4800" dirty="0" smtClean="0">
                <a:solidFill>
                  <a:schemeClr val="tx1"/>
                </a:solidFill>
              </a:rPr>
              <a:t>),</a:t>
            </a:r>
            <a:endParaRPr lang="ru-RU" sz="4800" dirty="0" smtClean="0">
              <a:solidFill>
                <a:schemeClr val="tx1"/>
              </a:solidFill>
            </a:endParaRPr>
          </a:p>
          <a:p>
            <a:r>
              <a:rPr lang="ru-RU" sz="4800" dirty="0" smtClean="0">
                <a:solidFill>
                  <a:schemeClr val="tx1"/>
                </a:solidFill>
              </a:rPr>
              <a:t>№ </a:t>
            </a:r>
            <a:r>
              <a:rPr lang="ru-RU" sz="4800" dirty="0" smtClean="0">
                <a:solidFill>
                  <a:schemeClr val="tx1"/>
                </a:solidFill>
              </a:rPr>
              <a:t>30. 13(а) </a:t>
            </a:r>
            <a:r>
              <a:rPr lang="ru-RU" sz="4800" dirty="0" smtClean="0">
                <a:solidFill>
                  <a:schemeClr val="tx1"/>
                </a:solidFill>
              </a:rPr>
              <a:t>– на 4 и 5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5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19075" y="227013"/>
            <a:ext cx="7477125" cy="110966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300" dirty="0">
                <a:solidFill>
                  <a:schemeClr val="accent2"/>
                </a:solidFill>
              </a:rPr>
              <a:t>Разложение многочленов на множители с помощью</a:t>
            </a:r>
            <a:br>
              <a:rPr lang="ru-RU" altLang="ru-RU" sz="2300" dirty="0">
                <a:solidFill>
                  <a:schemeClr val="accent2"/>
                </a:solidFill>
              </a:rPr>
            </a:br>
            <a:r>
              <a:rPr lang="ru-RU" altLang="ru-RU" sz="2300" dirty="0">
                <a:solidFill>
                  <a:schemeClr val="accent2"/>
                </a:solidFill>
              </a:rPr>
              <a:t> формул сокращенного </a:t>
            </a:r>
            <a:r>
              <a:rPr lang="ru-RU" altLang="ru-RU" sz="2300" dirty="0" smtClean="0">
                <a:solidFill>
                  <a:schemeClr val="accent2"/>
                </a:solidFill>
              </a:rPr>
              <a:t>умножения.</a:t>
            </a:r>
            <a:br>
              <a:rPr lang="ru-RU" altLang="ru-RU" sz="2300" dirty="0" smtClean="0">
                <a:solidFill>
                  <a:schemeClr val="accent2"/>
                </a:solidFill>
              </a:rPr>
            </a:br>
            <a:endParaRPr lang="ru-RU" altLang="ru-RU" sz="2300" dirty="0">
              <a:solidFill>
                <a:schemeClr val="accent2"/>
              </a:solidFill>
            </a:endParaRPr>
          </a:p>
        </p:txBody>
      </p:sp>
      <p:graphicFrame>
        <p:nvGraphicFramePr>
          <p:cNvPr id="34820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62000" y="1600200"/>
          <a:ext cx="4038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99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34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600200"/>
                        <a:ext cx="4038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63525" y="2430463"/>
          <a:ext cx="38385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0" name="Формула" r:id="rId5" imgW="1422360" imgH="228600" progId="Equation.3">
                  <p:embed/>
                </p:oleObj>
              </mc:Choice>
              <mc:Fallback>
                <p:oleObj name="Формула" r:id="rId5" imgW="1422360" imgH="228600" progId="Equation.3">
                  <p:embed/>
                  <p:pic>
                    <p:nvPicPr>
                      <p:cNvPr id="348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2430463"/>
                        <a:ext cx="38385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63525" y="3338513"/>
          <a:ext cx="376555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1" name="Формула" r:id="rId7" imgW="1422360" imgH="228600" progId="Equation.3">
                  <p:embed/>
                </p:oleObj>
              </mc:Choice>
              <mc:Fallback>
                <p:oleObj name="Формула" r:id="rId7" imgW="1422360" imgH="228600" progId="Equation.3">
                  <p:embed/>
                  <p:pic>
                    <p:nvPicPr>
                      <p:cNvPr id="348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3338513"/>
                        <a:ext cx="376555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6" name="Object 10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91298318"/>
              </p:ext>
            </p:extLst>
          </p:nvPr>
        </p:nvGraphicFramePr>
        <p:xfrm>
          <a:off x="336550" y="4829175"/>
          <a:ext cx="5068888" cy="647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2" name="Уравнение" r:id="rId9" imgW="1803240" imgH="228600" progId="Equation.3">
                  <p:embed/>
                </p:oleObj>
              </mc:Choice>
              <mc:Fallback>
                <p:oleObj name="Уравнение" r:id="rId9" imgW="1803240" imgH="228600" progId="Equation.3">
                  <p:embed/>
                  <p:pic>
                    <p:nvPicPr>
                      <p:cNvPr id="348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4829175"/>
                        <a:ext cx="5068888" cy="647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694913"/>
              </p:ext>
            </p:extLst>
          </p:nvPr>
        </p:nvGraphicFramePr>
        <p:xfrm>
          <a:off x="990600" y="3970338"/>
          <a:ext cx="5029200" cy="717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3" name="Формула" r:id="rId11" imgW="1803240" imgH="228600" progId="Equation.3">
                  <p:embed/>
                </p:oleObj>
              </mc:Choice>
              <mc:Fallback>
                <p:oleObj name="Формула" r:id="rId11" imgW="1803240" imgH="228600" progId="Equation.3">
                  <p:embed/>
                  <p:pic>
                    <p:nvPicPr>
                      <p:cNvPr id="348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970338"/>
                        <a:ext cx="5029200" cy="717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004048" y="3244334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chemeClr val="accent2"/>
                </a:solidFill>
              </a:rPr>
              <a:t>Зачем оно нужно?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1803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Попробуйте В ГРУППАХ решить уравнения: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 smtClean="0"/>
              <a:t>1) 4Х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</a:t>
            </a:r>
            <a:r>
              <a:rPr lang="ru-RU" sz="4400" dirty="0" smtClean="0"/>
              <a:t>– 9 = 0;</a:t>
            </a:r>
          </a:p>
          <a:p>
            <a:pPr marL="0" indent="0">
              <a:buNone/>
            </a:pPr>
            <a:r>
              <a:rPr lang="ru-RU" sz="4400" dirty="0" smtClean="0"/>
              <a:t>2) 16Х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</a:t>
            </a:r>
            <a:r>
              <a:rPr lang="ru-RU" sz="4400" dirty="0" smtClean="0"/>
              <a:t>– 4 = 0;</a:t>
            </a:r>
          </a:p>
          <a:p>
            <a:pPr marL="0" indent="0">
              <a:buNone/>
            </a:pPr>
            <a:r>
              <a:rPr lang="ru-RU" sz="4400" dirty="0" smtClean="0"/>
              <a:t>3) 9Х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</a:t>
            </a:r>
            <a:r>
              <a:rPr lang="ru-RU" sz="4400" dirty="0" smtClean="0"/>
              <a:t>– 1 = 0;</a:t>
            </a:r>
          </a:p>
          <a:p>
            <a:pPr marL="0" indent="0">
              <a:buNone/>
            </a:pPr>
            <a:r>
              <a:rPr lang="ru-RU" sz="4400" dirty="0" smtClean="0"/>
              <a:t>4) 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</a:t>
            </a:r>
            <a:r>
              <a:rPr lang="ru-RU" sz="4400" dirty="0" smtClean="0"/>
              <a:t>– 25 = 0;</a:t>
            </a:r>
          </a:p>
          <a:p>
            <a:pPr marL="0" indent="0">
              <a:buNone/>
            </a:pPr>
            <a:r>
              <a:rPr lang="ru-RU" sz="4400" dirty="0" smtClean="0"/>
              <a:t>5) 36Х</a:t>
            </a:r>
            <a:r>
              <a:rPr lang="ru-RU" sz="4400" baseline="30000" dirty="0" smtClean="0"/>
              <a:t>2 </a:t>
            </a:r>
            <a:r>
              <a:rPr lang="ru-RU" sz="4400" dirty="0" smtClean="0">
                <a:solidFill>
                  <a:prstClr val="black"/>
                </a:solidFill>
              </a:rPr>
              <a:t>– 9 = 0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prstClr val="black"/>
                </a:solidFill>
              </a:rPr>
              <a:t>6) 9 </a:t>
            </a:r>
            <a:r>
              <a:rPr lang="ru-RU" sz="4400" dirty="0">
                <a:solidFill>
                  <a:prstClr val="black"/>
                </a:solidFill>
              </a:rPr>
              <a:t>– </a:t>
            </a:r>
            <a:r>
              <a:rPr lang="ru-RU" sz="4400" dirty="0" smtClean="0">
                <a:solidFill>
                  <a:prstClr val="black"/>
                </a:solidFill>
              </a:rPr>
              <a:t>25Х</a:t>
            </a:r>
            <a:r>
              <a:rPr lang="ru-RU" sz="4400" baseline="30000" dirty="0" smtClean="0">
                <a:solidFill>
                  <a:prstClr val="black"/>
                </a:solidFill>
              </a:rPr>
              <a:t>2 </a:t>
            </a:r>
            <a:r>
              <a:rPr lang="ru-RU" sz="4400" dirty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prstClr val="black"/>
                </a:solidFill>
              </a:rPr>
              <a:t>= 0 </a:t>
            </a:r>
            <a:endParaRPr lang="ru-RU" sz="4400" dirty="0" smtClean="0"/>
          </a:p>
          <a:p>
            <a:endParaRPr lang="ru-RU" dirty="0"/>
          </a:p>
        </p:txBody>
      </p:sp>
      <p:pic>
        <p:nvPicPr>
          <p:cNvPr id="1026" name="Picture 2" descr="C:\Users\Marin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828422"/>
            <a:ext cx="2808312" cy="30398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08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571472" y="332656"/>
            <a:ext cx="7960968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spcBef>
                <a:spcPct val="20000"/>
              </a:spcBef>
            </a:pPr>
            <a:r>
              <a:rPr lang="ru-RU" sz="2700" b="1" dirty="0" smtClean="0">
                <a:solidFill>
                  <a:prstClr val="black"/>
                </a:solidFill>
              </a:rPr>
              <a:t>Разложите на множители, </a:t>
            </a:r>
            <a:r>
              <a:rPr lang="ru-RU" sz="2700" b="1" dirty="0">
                <a:solidFill>
                  <a:prstClr val="black"/>
                </a:solidFill>
              </a:rPr>
              <a:t>используя соответствующие формулы сокращенного умножения:</a:t>
            </a:r>
          </a:p>
          <a:p>
            <a:pPr marL="342900" lvl="0" indent="-77788">
              <a:spcBef>
                <a:spcPct val="20000"/>
              </a:spcBef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77788">
              <a:spcBef>
                <a:spcPct val="20000"/>
              </a:spcBef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472" y="1124744"/>
            <a:ext cx="2704384" cy="47525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4400" dirty="0" smtClean="0">
                <a:solidFill>
                  <a:prstClr val="black"/>
                </a:solidFill>
              </a:rPr>
              <a:t>4Х</a:t>
            </a:r>
            <a:r>
              <a:rPr lang="ru-RU" sz="4400" baseline="30000" dirty="0" smtClean="0">
                <a:solidFill>
                  <a:prstClr val="black"/>
                </a:solidFill>
              </a:rPr>
              <a:t>2</a:t>
            </a:r>
            <a:r>
              <a:rPr lang="ru-RU" sz="4400" dirty="0" smtClean="0">
                <a:solidFill>
                  <a:prstClr val="black"/>
                </a:solidFill>
              </a:rPr>
              <a:t> – 9 =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4400" dirty="0" smtClean="0">
                <a:solidFill>
                  <a:prstClr val="black"/>
                </a:solidFill>
              </a:rPr>
              <a:t>16Х</a:t>
            </a:r>
            <a:r>
              <a:rPr lang="ru-RU" sz="4400" baseline="30000" dirty="0" smtClean="0">
                <a:solidFill>
                  <a:prstClr val="black"/>
                </a:solidFill>
              </a:rPr>
              <a:t>2</a:t>
            </a: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– 4 </a:t>
            </a:r>
            <a:r>
              <a:rPr lang="ru-RU" sz="4400" dirty="0" smtClean="0">
                <a:solidFill>
                  <a:prstClr val="black"/>
                </a:solidFill>
              </a:rPr>
              <a:t>=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4400" dirty="0" smtClean="0">
                <a:solidFill>
                  <a:prstClr val="black"/>
                </a:solidFill>
              </a:rPr>
              <a:t> </a:t>
            </a:r>
            <a:r>
              <a:rPr lang="ru-RU" sz="4400" dirty="0">
                <a:solidFill>
                  <a:prstClr val="black"/>
                </a:solidFill>
              </a:rPr>
              <a:t>9Х</a:t>
            </a:r>
            <a:r>
              <a:rPr lang="ru-RU" sz="4400" baseline="30000" dirty="0">
                <a:solidFill>
                  <a:prstClr val="black"/>
                </a:solidFill>
              </a:rPr>
              <a:t>2</a:t>
            </a:r>
            <a:r>
              <a:rPr lang="ru-RU" sz="4400" dirty="0">
                <a:solidFill>
                  <a:prstClr val="black"/>
                </a:solidFill>
              </a:rPr>
              <a:t> – 1 </a:t>
            </a:r>
            <a:r>
              <a:rPr lang="ru-RU" sz="4400" dirty="0" smtClean="0">
                <a:solidFill>
                  <a:prstClr val="black"/>
                </a:solidFill>
              </a:rPr>
              <a:t>=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4400" dirty="0">
                <a:solidFill>
                  <a:prstClr val="black"/>
                </a:solidFill>
              </a:rPr>
              <a:t>Х</a:t>
            </a:r>
            <a:r>
              <a:rPr lang="ru-RU" sz="4400" baseline="30000" dirty="0">
                <a:solidFill>
                  <a:prstClr val="black"/>
                </a:solidFill>
              </a:rPr>
              <a:t>2</a:t>
            </a:r>
            <a:r>
              <a:rPr lang="ru-RU" sz="4400" dirty="0">
                <a:solidFill>
                  <a:prstClr val="black"/>
                </a:solidFill>
              </a:rPr>
              <a:t> – 25 </a:t>
            </a:r>
            <a:r>
              <a:rPr lang="ru-RU" sz="4400" dirty="0" smtClean="0">
                <a:solidFill>
                  <a:prstClr val="black"/>
                </a:solidFill>
              </a:rPr>
              <a:t>=</a:t>
            </a:r>
            <a:endParaRPr lang="ru-RU" sz="38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4400" dirty="0">
                <a:solidFill>
                  <a:prstClr val="black"/>
                </a:solidFill>
              </a:rPr>
              <a:t>36Х</a:t>
            </a:r>
            <a:r>
              <a:rPr lang="ru-RU" sz="4400" baseline="30000" dirty="0">
                <a:solidFill>
                  <a:prstClr val="black"/>
                </a:solidFill>
              </a:rPr>
              <a:t>2</a:t>
            </a:r>
            <a:r>
              <a:rPr lang="ru-RU" sz="4400" dirty="0">
                <a:solidFill>
                  <a:prstClr val="black"/>
                </a:solidFill>
              </a:rPr>
              <a:t> – 9  =</a:t>
            </a:r>
            <a:endParaRPr lang="ru-RU" sz="38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4400" dirty="0" smtClean="0">
                <a:solidFill>
                  <a:prstClr val="black"/>
                </a:solidFill>
              </a:rPr>
              <a:t>9 </a:t>
            </a:r>
            <a:r>
              <a:rPr lang="ru-RU" sz="4400" dirty="0">
                <a:solidFill>
                  <a:prstClr val="black"/>
                </a:solidFill>
              </a:rPr>
              <a:t>– 25Х</a:t>
            </a:r>
            <a:r>
              <a:rPr lang="ru-RU" sz="4400" baseline="30000" dirty="0">
                <a:solidFill>
                  <a:prstClr val="black"/>
                </a:solidFill>
              </a:rPr>
              <a:t>2  </a:t>
            </a:r>
            <a:r>
              <a:rPr lang="ru-RU" sz="4400" dirty="0">
                <a:solidFill>
                  <a:prstClr val="black"/>
                </a:solidFill>
              </a:rPr>
              <a:t> =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ru-RU" sz="4400" dirty="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ru-RU" sz="4400" dirty="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ru-RU" sz="4400" dirty="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627784" y="1196752"/>
            <a:ext cx="3816424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>
              <a:spcBef>
                <a:spcPct val="20000"/>
              </a:spcBef>
            </a:pPr>
            <a:r>
              <a:rPr lang="ru-RU" sz="4400" dirty="0">
                <a:solidFill>
                  <a:prstClr val="black"/>
                </a:solidFill>
              </a:rPr>
              <a:t>(2Х – 3)(2Х + 3);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059832" y="1916832"/>
            <a:ext cx="5184576" cy="374441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lvl="0">
              <a:spcBef>
                <a:spcPct val="20000"/>
              </a:spcBef>
            </a:pPr>
            <a:r>
              <a:rPr lang="ru-RU" sz="14800" dirty="0">
                <a:solidFill>
                  <a:prstClr val="black"/>
                </a:solidFill>
              </a:rPr>
              <a:t>(4Х – 2)(4Х + 2</a:t>
            </a:r>
            <a:r>
              <a:rPr lang="ru-RU" sz="14800" dirty="0" smtClean="0">
                <a:solidFill>
                  <a:prstClr val="black"/>
                </a:solidFill>
              </a:rPr>
              <a:t>);</a:t>
            </a:r>
          </a:p>
          <a:p>
            <a:pPr lvl="0">
              <a:spcBef>
                <a:spcPct val="20000"/>
              </a:spcBef>
            </a:pPr>
            <a:r>
              <a:rPr lang="ru-RU" sz="14800" dirty="0" smtClean="0">
                <a:solidFill>
                  <a:prstClr val="black"/>
                </a:solidFill>
              </a:rPr>
              <a:t>(3Х </a:t>
            </a:r>
            <a:r>
              <a:rPr lang="ru-RU" sz="14800" dirty="0">
                <a:solidFill>
                  <a:prstClr val="black"/>
                </a:solidFill>
              </a:rPr>
              <a:t>– </a:t>
            </a:r>
            <a:r>
              <a:rPr lang="ru-RU" sz="14800" dirty="0" smtClean="0">
                <a:solidFill>
                  <a:prstClr val="black"/>
                </a:solidFill>
              </a:rPr>
              <a:t>1)(3Х </a:t>
            </a:r>
            <a:r>
              <a:rPr lang="ru-RU" sz="14800" dirty="0">
                <a:solidFill>
                  <a:prstClr val="black"/>
                </a:solidFill>
              </a:rPr>
              <a:t>+ </a:t>
            </a:r>
            <a:r>
              <a:rPr lang="ru-RU" sz="14800" dirty="0" smtClean="0">
                <a:solidFill>
                  <a:prstClr val="black"/>
                </a:solidFill>
              </a:rPr>
              <a:t>1);</a:t>
            </a:r>
            <a:endParaRPr lang="ru-RU" sz="14800" dirty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14800" dirty="0" smtClean="0">
                <a:solidFill>
                  <a:prstClr val="black"/>
                </a:solidFill>
              </a:rPr>
              <a:t>(Х </a:t>
            </a:r>
            <a:r>
              <a:rPr lang="ru-RU" sz="14800" dirty="0">
                <a:solidFill>
                  <a:prstClr val="black"/>
                </a:solidFill>
              </a:rPr>
              <a:t>– </a:t>
            </a:r>
            <a:r>
              <a:rPr lang="ru-RU" sz="14800" dirty="0" smtClean="0">
                <a:solidFill>
                  <a:prstClr val="black"/>
                </a:solidFill>
              </a:rPr>
              <a:t>5)(Х </a:t>
            </a:r>
            <a:r>
              <a:rPr lang="ru-RU" sz="14800" dirty="0">
                <a:solidFill>
                  <a:prstClr val="black"/>
                </a:solidFill>
              </a:rPr>
              <a:t>+ </a:t>
            </a:r>
            <a:r>
              <a:rPr lang="ru-RU" sz="14800" dirty="0" smtClean="0">
                <a:solidFill>
                  <a:prstClr val="black"/>
                </a:solidFill>
              </a:rPr>
              <a:t>5);</a:t>
            </a:r>
          </a:p>
          <a:p>
            <a:pPr lvl="0">
              <a:spcBef>
                <a:spcPct val="20000"/>
              </a:spcBef>
            </a:pPr>
            <a:r>
              <a:rPr lang="ru-RU" sz="14800" dirty="0" smtClean="0">
                <a:solidFill>
                  <a:prstClr val="black"/>
                </a:solidFill>
              </a:rPr>
              <a:t> (6Х </a:t>
            </a:r>
            <a:r>
              <a:rPr lang="ru-RU" sz="14800" dirty="0">
                <a:solidFill>
                  <a:prstClr val="black"/>
                </a:solidFill>
              </a:rPr>
              <a:t>– </a:t>
            </a:r>
            <a:r>
              <a:rPr lang="ru-RU" sz="14800" dirty="0" smtClean="0">
                <a:solidFill>
                  <a:prstClr val="black"/>
                </a:solidFill>
              </a:rPr>
              <a:t>3)(6Х </a:t>
            </a:r>
            <a:r>
              <a:rPr lang="ru-RU" sz="14800" dirty="0">
                <a:solidFill>
                  <a:prstClr val="black"/>
                </a:solidFill>
              </a:rPr>
              <a:t>+ </a:t>
            </a:r>
            <a:r>
              <a:rPr lang="ru-RU" sz="14800" dirty="0" smtClean="0">
                <a:solidFill>
                  <a:prstClr val="black"/>
                </a:solidFill>
              </a:rPr>
              <a:t>3);</a:t>
            </a:r>
          </a:p>
          <a:p>
            <a:pPr lvl="0">
              <a:spcBef>
                <a:spcPct val="20000"/>
              </a:spcBef>
            </a:pPr>
            <a:r>
              <a:rPr lang="ru-RU" sz="14800" dirty="0" smtClean="0">
                <a:solidFill>
                  <a:prstClr val="black"/>
                </a:solidFill>
              </a:rPr>
              <a:t>(</a:t>
            </a:r>
            <a:r>
              <a:rPr lang="ru-RU" sz="14800" dirty="0">
                <a:solidFill>
                  <a:prstClr val="black"/>
                </a:solidFill>
              </a:rPr>
              <a:t>3 – 5Х</a:t>
            </a:r>
            <a:r>
              <a:rPr lang="ru-RU" sz="14800" dirty="0" smtClean="0">
                <a:solidFill>
                  <a:prstClr val="black"/>
                </a:solidFill>
              </a:rPr>
              <a:t>)(</a:t>
            </a:r>
            <a:r>
              <a:rPr lang="ru-RU" sz="14800" dirty="0">
                <a:solidFill>
                  <a:prstClr val="black"/>
                </a:solidFill>
              </a:rPr>
              <a:t>3 </a:t>
            </a:r>
            <a:r>
              <a:rPr lang="ru-RU" sz="14800" dirty="0" smtClean="0">
                <a:solidFill>
                  <a:prstClr val="black"/>
                </a:solidFill>
              </a:rPr>
              <a:t>+ </a:t>
            </a:r>
            <a:r>
              <a:rPr lang="ru-RU" sz="14800" dirty="0">
                <a:solidFill>
                  <a:prstClr val="black"/>
                </a:solidFill>
              </a:rPr>
              <a:t>5Х</a:t>
            </a:r>
            <a:r>
              <a:rPr lang="ru-RU" sz="14800" dirty="0" smtClean="0">
                <a:solidFill>
                  <a:prstClr val="black"/>
                </a:solidFill>
              </a:rPr>
              <a:t>);</a:t>
            </a:r>
            <a:endParaRPr lang="ru-RU" sz="148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ru-RU" sz="30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  <p:bldP spid="6" grpId="0" uiExpand="1" build="p"/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Уравнения примут вид: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sz="4400" dirty="0" smtClean="0"/>
              <a:t>4Х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– 9 = 0;      (2Х-3)(2Х+3)=0</a:t>
            </a:r>
          </a:p>
          <a:p>
            <a:r>
              <a:rPr lang="ru-RU" sz="4400" dirty="0" smtClean="0"/>
              <a:t>16Х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– 4 = 0;    (4Х-2)(4Х+2)=0</a:t>
            </a:r>
          </a:p>
          <a:p>
            <a:r>
              <a:rPr lang="ru-RU" sz="4400" dirty="0"/>
              <a:t>9</a:t>
            </a:r>
            <a:r>
              <a:rPr lang="ru-RU" sz="4400" dirty="0" smtClean="0"/>
              <a:t>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– 1 = 0;      (3Х-1)(3Х+1)=0</a:t>
            </a:r>
          </a:p>
          <a:p>
            <a:r>
              <a:rPr lang="ru-RU" sz="4400" dirty="0" smtClean="0"/>
              <a:t>Х</a:t>
            </a:r>
            <a:r>
              <a:rPr lang="ru-RU" sz="4400" baseline="30000" dirty="0" smtClean="0"/>
              <a:t>2</a:t>
            </a:r>
            <a:r>
              <a:rPr lang="ru-RU" sz="4400" dirty="0" smtClean="0"/>
              <a:t> – 25 = 0;      (Х-5)(Х+5)=0</a:t>
            </a:r>
          </a:p>
          <a:p>
            <a:r>
              <a:rPr lang="ru-RU" sz="4400" dirty="0" smtClean="0"/>
              <a:t>36Х</a:t>
            </a:r>
            <a:r>
              <a:rPr lang="ru-RU" sz="4400" baseline="30000" dirty="0" smtClean="0"/>
              <a:t>2 </a:t>
            </a:r>
            <a:r>
              <a:rPr lang="ru-RU" sz="4400" dirty="0" smtClean="0">
                <a:solidFill>
                  <a:prstClr val="black"/>
                </a:solidFill>
              </a:rPr>
              <a:t>– 9 = 0;     (6Х-3)(6Х+3)=0</a:t>
            </a:r>
          </a:p>
          <a:p>
            <a:r>
              <a:rPr lang="ru-RU" sz="4400" dirty="0" smtClean="0">
                <a:solidFill>
                  <a:prstClr val="black"/>
                </a:solidFill>
              </a:rPr>
              <a:t>9</a:t>
            </a:r>
            <a:r>
              <a:rPr lang="ru-RU" sz="4400" dirty="0">
                <a:solidFill>
                  <a:prstClr val="black"/>
                </a:solidFill>
              </a:rPr>
              <a:t> – </a:t>
            </a:r>
            <a:r>
              <a:rPr lang="ru-RU" sz="4400" dirty="0" smtClean="0">
                <a:solidFill>
                  <a:prstClr val="black"/>
                </a:solidFill>
              </a:rPr>
              <a:t>25Х</a:t>
            </a:r>
            <a:r>
              <a:rPr lang="ru-RU" sz="4400" baseline="30000" dirty="0" smtClean="0">
                <a:solidFill>
                  <a:prstClr val="black"/>
                </a:solidFill>
              </a:rPr>
              <a:t>2 </a:t>
            </a:r>
            <a:r>
              <a:rPr lang="ru-RU" sz="4400" dirty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prstClr val="black"/>
                </a:solidFill>
              </a:rPr>
              <a:t>= 0;    (3-5Х)(3+5Х)=0</a:t>
            </a:r>
            <a:endParaRPr lang="ru-RU" sz="4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0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857232"/>
            <a:ext cx="34290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Решите уравнение: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103677"/>
              </p:ext>
            </p:extLst>
          </p:nvPr>
        </p:nvGraphicFramePr>
        <p:xfrm>
          <a:off x="3286125" y="1214438"/>
          <a:ext cx="231457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2" name="Уравнение" r:id="rId3" imgW="698400" imgH="203040" progId="Equation.3">
                  <p:embed/>
                </p:oleObj>
              </mc:Choice>
              <mc:Fallback>
                <p:oleObj name="Уравнение" r:id="rId3" imgW="698400" imgH="203040" progId="Equation.3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1214438"/>
                        <a:ext cx="2314575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138652"/>
              </p:ext>
            </p:extLst>
          </p:nvPr>
        </p:nvGraphicFramePr>
        <p:xfrm>
          <a:off x="1420813" y="1928813"/>
          <a:ext cx="5638800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3" name="Уравнение" r:id="rId5" imgW="1549080" imgH="228600" progId="Equation.3">
                  <p:embed/>
                </p:oleObj>
              </mc:Choice>
              <mc:Fallback>
                <p:oleObj name="Уравнение" r:id="rId5" imgW="1549080" imgH="228600" progId="Equation.3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813" y="1928813"/>
                        <a:ext cx="5638800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811629"/>
              </p:ext>
            </p:extLst>
          </p:nvPr>
        </p:nvGraphicFramePr>
        <p:xfrm>
          <a:off x="2139950" y="2760663"/>
          <a:ext cx="4344988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4" name="Уравнение" r:id="rId7" imgW="1193760" imgH="203040" progId="Equation.3">
                  <p:embed/>
                </p:oleObj>
              </mc:Choice>
              <mc:Fallback>
                <p:oleObj name="Уравнение" r:id="rId7" imgW="1193760" imgH="203040" progId="Equation.3">
                  <p:embed/>
                  <p:pic>
                    <p:nvPicPr>
                      <p:cNvPr id="307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0" y="2760663"/>
                        <a:ext cx="4344988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Содержимое 2"/>
          <p:cNvSpPr txBox="1">
            <a:spLocks/>
          </p:cNvSpPr>
          <p:nvPr/>
        </p:nvSpPr>
        <p:spPr>
          <a:xfrm>
            <a:off x="1259632" y="3500438"/>
            <a:ext cx="2883740" cy="2857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2х - 3=0,      или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2х=0+3,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2х=3,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х=1,5.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499992" y="3356992"/>
            <a:ext cx="3456384" cy="33843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2х+3=0,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2х=0-3,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2х=-3,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=-1,5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Ответ: х1=1,5;            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             х2=-1,5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8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935" y="332656"/>
            <a:ext cx="8435280" cy="58655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dirty="0" smtClean="0"/>
              <a:t>(4Х-2)(4Х+2</a:t>
            </a:r>
            <a:r>
              <a:rPr lang="ru-RU" sz="4000" dirty="0"/>
              <a:t>)=0            </a:t>
            </a:r>
            <a:r>
              <a:rPr lang="ru-RU" sz="4000" dirty="0" smtClean="0"/>
              <a:t>    (</a:t>
            </a:r>
            <a:r>
              <a:rPr lang="ru-RU" sz="4000" dirty="0"/>
              <a:t>Х-5)(Х+5)=0</a:t>
            </a:r>
          </a:p>
          <a:p>
            <a:pPr marL="0" indent="0">
              <a:buNone/>
            </a:pPr>
            <a:r>
              <a:rPr lang="ru-RU" sz="4000" dirty="0" smtClean="0"/>
              <a:t>Х=0,5 или Х=-0,5              Х=5 или Х=-5</a:t>
            </a:r>
          </a:p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(3Х-1)(3Х+1)=0                </a:t>
            </a:r>
            <a:r>
              <a:rPr lang="ru-RU" sz="4000" dirty="0" smtClean="0">
                <a:solidFill>
                  <a:prstClr val="black"/>
                </a:solidFill>
              </a:rPr>
              <a:t>(</a:t>
            </a:r>
            <a:r>
              <a:rPr lang="ru-RU" sz="4000" dirty="0">
                <a:solidFill>
                  <a:prstClr val="black"/>
                </a:solidFill>
              </a:rPr>
              <a:t>6Х-3)(6Х+3)=0</a:t>
            </a:r>
          </a:p>
          <a:p>
            <a:pPr marL="0" indent="0">
              <a:buNone/>
            </a:pPr>
            <a:r>
              <a:rPr lang="ru-RU" sz="4000" dirty="0" smtClean="0"/>
              <a:t> Х=1/3 или Х=-1/3            Х=0,5 </a:t>
            </a:r>
            <a:r>
              <a:rPr lang="ru-RU" sz="4000" dirty="0"/>
              <a:t>или Х</a:t>
            </a:r>
            <a:r>
              <a:rPr lang="ru-RU" sz="4000" dirty="0" smtClean="0"/>
              <a:t>=-0,5</a:t>
            </a:r>
            <a:endParaRPr lang="ru-RU" sz="4000" dirty="0"/>
          </a:p>
          <a:p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>
                <a:solidFill>
                  <a:prstClr val="black"/>
                </a:solidFill>
              </a:rPr>
              <a:t>(3-5Х)(3+5Х)=0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Х=3/5 или Х=-3/5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220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 Вычислите: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273207"/>
              </p:ext>
            </p:extLst>
          </p:nvPr>
        </p:nvGraphicFramePr>
        <p:xfrm>
          <a:off x="539552" y="1250141"/>
          <a:ext cx="7799835" cy="3357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5" name="Уравнение" r:id="rId3" imgW="2006280" imgH="863280" progId="Equation.3">
                  <p:embed/>
                </p:oleObj>
              </mc:Choice>
              <mc:Fallback>
                <p:oleObj name="Уравнение" r:id="rId3" imgW="2006280" imgH="863280" progId="Equation.3">
                  <p:embed/>
                  <p:pic>
                    <p:nvPicPr>
                      <p:cNvPr id="0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250141"/>
                        <a:ext cx="7799835" cy="33575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5" name="Прямоугольник 4"/>
          <p:cNvSpPr/>
          <p:nvPr/>
        </p:nvSpPr>
        <p:spPr>
          <a:xfrm>
            <a:off x="3428992" y="1403248"/>
            <a:ext cx="435771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3428992" y="2214554"/>
            <a:ext cx="435771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" name="Прямоугольник 6"/>
          <p:cNvSpPr/>
          <p:nvPr/>
        </p:nvSpPr>
        <p:spPr>
          <a:xfrm>
            <a:off x="1022429" y="3089670"/>
            <a:ext cx="185738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" name="Прямоугольник 7"/>
          <p:cNvSpPr/>
          <p:nvPr/>
        </p:nvSpPr>
        <p:spPr>
          <a:xfrm>
            <a:off x="1071538" y="3893347"/>
            <a:ext cx="185738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3357554" y="3000372"/>
            <a:ext cx="78581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3428992" y="4000504"/>
            <a:ext cx="78581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1" name="Прямоугольник 10"/>
          <p:cNvSpPr/>
          <p:nvPr/>
        </p:nvSpPr>
        <p:spPr>
          <a:xfrm>
            <a:off x="4714876" y="3071810"/>
            <a:ext cx="78581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714876" y="4071942"/>
            <a:ext cx="785818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251520" y="214289"/>
                <a:ext cx="8712968" cy="1615716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3</a:t>
                </a:r>
                <a:r>
                  <a:rPr lang="ru-RU" dirty="0" smtClean="0"/>
                  <a:t>. </a:t>
                </a:r>
                <a:r>
                  <a:rPr lang="de-DE" sz="4000" dirty="0" err="1"/>
                  <a:t>Доказать</a:t>
                </a:r>
                <a:r>
                  <a:rPr lang="de-DE" sz="4000" dirty="0"/>
                  <a:t>, </a:t>
                </a:r>
                <a:r>
                  <a:rPr lang="de-DE" sz="4000" dirty="0" err="1" smtClean="0"/>
                  <a:t>что</a:t>
                </a:r>
                <a:r>
                  <a:rPr lang="ru-RU" sz="4000" dirty="0" smtClean="0"/>
                  <a:t> выражение</a:t>
                </a:r>
                <a:br>
                  <a:rPr lang="ru-RU" sz="4000" dirty="0" smtClean="0"/>
                </a:br>
                <a:r>
                  <a:rPr lang="ru-RU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de-DE" sz="4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de-DE" sz="4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de-DE" sz="4000" i="1">
                            <a:latin typeface="Cambria Math" panose="02040503050406030204" pitchFamily="18" charset="0"/>
                          </a:rPr>
                          <m:t>+3</m:t>
                        </m:r>
                      </m:sup>
                    </m:sSup>
                  </m:oMath>
                </a14:m>
                <a:r>
                  <a:rPr lang="de-DE" sz="4000" dirty="0"/>
                  <a:t> </a:t>
                </a:r>
                <a:r>
                  <a:rPr lang="ru-RU" sz="4000" dirty="0" smtClean="0"/>
                  <a:t/>
                </a:r>
                <a:br>
                  <a:rPr lang="ru-RU" sz="4000" dirty="0" smtClean="0"/>
                </a:br>
                <a:r>
                  <a:rPr lang="de-DE" sz="4000" dirty="0" smtClean="0"/>
                  <a:t>делится </a:t>
                </a:r>
                <a:r>
                  <a:rPr lang="de-DE" sz="4000" dirty="0" err="1"/>
                  <a:t>без</a:t>
                </a:r>
                <a:r>
                  <a:rPr lang="de-DE" sz="4000" dirty="0"/>
                  <a:t> </a:t>
                </a:r>
                <a:r>
                  <a:rPr lang="de-DE" sz="4000" dirty="0" err="1"/>
                  <a:t>остатка</a:t>
                </a:r>
                <a:r>
                  <a:rPr lang="de-DE" sz="4000" dirty="0"/>
                  <a:t> </a:t>
                </a:r>
                <a:r>
                  <a:rPr lang="de-DE" sz="4000" dirty="0" err="1" smtClean="0"/>
                  <a:t>на</a:t>
                </a:r>
                <a:r>
                  <a:rPr lang="de-DE" sz="4000" dirty="0" smtClean="0"/>
                  <a:t> </a:t>
                </a:r>
                <a:r>
                  <a:rPr lang="de-DE" sz="4000" dirty="0"/>
                  <a:t>11.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51520" y="214289"/>
                <a:ext cx="8712968" cy="1615716"/>
              </a:xfrm>
              <a:blipFill>
                <a:blip r:embed="rId3"/>
                <a:stretch>
                  <a:fillRect t="-12830" b="-20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540120"/>
              </p:ext>
            </p:extLst>
          </p:nvPr>
        </p:nvGraphicFramePr>
        <p:xfrm>
          <a:off x="251520" y="3573016"/>
          <a:ext cx="8640960" cy="1097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9" name="Уравнение" r:id="rId4" imgW="2463480" imgH="228600" progId="Equation.3">
                  <p:embed/>
                </p:oleObj>
              </mc:Choice>
              <mc:Fallback>
                <p:oleObj name="Уравнение" r:id="rId4" imgW="2463480" imgH="228600" progId="Equation.3">
                  <p:embed/>
                  <p:pic>
                    <p:nvPicPr>
                      <p:cNvPr id="4" name="Содержимое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573016"/>
                        <a:ext cx="8640960" cy="10974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6" name="Прямоугольник 5"/>
          <p:cNvSpPr/>
          <p:nvPr/>
        </p:nvSpPr>
        <p:spPr>
          <a:xfrm>
            <a:off x="7482525" y="3809992"/>
            <a:ext cx="1498087" cy="5816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" name="Прямоугольник 7"/>
          <p:cNvSpPr/>
          <p:nvPr/>
        </p:nvSpPr>
        <p:spPr>
          <a:xfrm>
            <a:off x="4572000" y="3753035"/>
            <a:ext cx="2448272" cy="7373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77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469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Andale Sans UI</vt:lpstr>
      <vt:lpstr>Arial</vt:lpstr>
      <vt:lpstr>Calibri</vt:lpstr>
      <vt:lpstr>Cambria Math</vt:lpstr>
      <vt:lpstr>Tahoma</vt:lpstr>
      <vt:lpstr>Times New Roman</vt:lpstr>
      <vt:lpstr>Wingdings</vt:lpstr>
      <vt:lpstr>Тема Office</vt:lpstr>
      <vt:lpstr>Формула</vt:lpstr>
      <vt:lpstr>Уравнение</vt:lpstr>
      <vt:lpstr>Что такое разложение на множители и зачем оно нужно</vt:lpstr>
      <vt:lpstr>Разложение многочленов на множители с помощью  формул сокращенного умножения. </vt:lpstr>
      <vt:lpstr>Попробуйте В ГРУППАХ решить уравнения:</vt:lpstr>
      <vt:lpstr>Презентация PowerPoint</vt:lpstr>
      <vt:lpstr>Уравнения примут вид:</vt:lpstr>
      <vt:lpstr>Презентация PowerPoint</vt:lpstr>
      <vt:lpstr>Презентация PowerPoint</vt:lpstr>
      <vt:lpstr>2.  Вычислите:</vt:lpstr>
      <vt:lpstr>3. Доказать, что выражение  2^n+2^(n+1)+2^(n+3)  делится без остатка на 11.</vt:lpstr>
      <vt:lpstr>Что такое разложение на множители и зачем оно нужно</vt:lpstr>
      <vt:lpstr>Самостоятельно решите по вариантам:</vt:lpstr>
      <vt:lpstr>1 вариант        2 вариант № 30.9(в)         № 30.9(г)</vt:lpstr>
      <vt:lpstr>Вычислите, не возводя в квадрат: 1 вариант              2вариант </vt:lpstr>
      <vt:lpstr>Проверьте решение:</vt:lpstr>
      <vt:lpstr>Домашнее задание: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Irina</cp:lastModifiedBy>
  <cp:revision>68</cp:revision>
  <dcterms:created xsi:type="dcterms:W3CDTF">2015-03-15T06:33:06Z</dcterms:created>
  <dcterms:modified xsi:type="dcterms:W3CDTF">2017-02-15T13:56:01Z</dcterms:modified>
</cp:coreProperties>
</file>